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28.02.2017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commons/4/4a/Novgorod_Monument_LOC_06268u.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narodna.pravda.com.ua/images/doc/bf8e5-352m.jpg" TargetMode="Externa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hyperlink" Target="https://ru.wikipedia.org/" TargetMode="External"/><Relationship Id="rId2" Type="http://schemas.openxmlformats.org/officeDocument/2006/relationships/hyperlink" Target="http://referatnatemy.r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A4%D1%80%D0%B0%D0%BA%D0%B8%D1%8F" TargetMode="External"/><Relationship Id="rId13" Type="http://schemas.openxmlformats.org/officeDocument/2006/relationships/hyperlink" Target="http://ru.wikipedia.org/wiki/%D0%A4%D0%B5%D1%81%D1%81%D0%B0%D0%BB%D0%B8%D1%8F" TargetMode="External"/><Relationship Id="rId18" Type="http://schemas.openxmlformats.org/officeDocument/2006/relationships/hyperlink" Target="http://ru.wikipedia.org/wiki/%D0%98%D1%80%D0%B0%D0%BA%D0%BB%D0%B8%D1%8F" TargetMode="External"/><Relationship Id="rId3" Type="http://schemas.openxmlformats.org/officeDocument/2006/relationships/image" Target="../media/image7.jpeg"/><Relationship Id="rId7" Type="http://schemas.openxmlformats.org/officeDocument/2006/relationships/hyperlink" Target="http://ru.wikipedia.org/wiki/%D0%92%D0%B8%D0%B7%D0%B0%D0%BD%D1%82%D0%B8%D0%B9" TargetMode="External"/><Relationship Id="rId12" Type="http://schemas.openxmlformats.org/officeDocument/2006/relationships/hyperlink" Target="http://ru.wikipedia.org/wiki/%D0%A1%D0%BA%D0%B8%D1%84%D0%B8%D1%8F" TargetMode="External"/><Relationship Id="rId17" Type="http://schemas.openxmlformats.org/officeDocument/2006/relationships/hyperlink" Target="http://ru.wikipedia.org/wiki/%D0%A2%D1%80%D0%B0%D0%BF%D0%B5%D0%B7%D1%83%D0%BD%D0%B4" TargetMode="External"/><Relationship Id="rId2" Type="http://schemas.openxmlformats.org/officeDocument/2006/relationships/slideLayout" Target="../slideLayouts/slideLayout7.xml"/><Relationship Id="rId16" Type="http://schemas.openxmlformats.org/officeDocument/2006/relationships/hyperlink" Target="http://ru.wikipedia.org/w/index.php?title=%D0%90%D0%BC%D0%B8%D0%BD%D1%81&amp;action=edit&amp;redlink=1" TargetMode="External"/><Relationship Id="rId20" Type="http://schemas.openxmlformats.org/officeDocument/2006/relationships/hyperlink" Target="http://ru.wikipedia.org/wiki/%D0%9F%D0%BE%D0%BF%D1%80%D0%B8%D1%89%D0%B5" TargetMode="External"/><Relationship Id="rId1" Type="http://schemas.openxmlformats.org/officeDocument/2006/relationships/tags" Target="../tags/tag4.xml"/><Relationship Id="rId6" Type="http://schemas.openxmlformats.org/officeDocument/2006/relationships/hyperlink" Target="http://ru.wikipedia.org/wiki/%D0%A5%D0%B0%D0%BB%D0%BA%D0%B8%D0%B4%D0%BE%D0%BD" TargetMode="External"/><Relationship Id="rId11" Type="http://schemas.openxmlformats.org/officeDocument/2006/relationships/hyperlink" Target="http://ru.wikipedia.org/wiki/%D0%94%D1%83%D0%BD%D0%B0%D0%B9" TargetMode="External"/><Relationship Id="rId5" Type="http://schemas.openxmlformats.org/officeDocument/2006/relationships/hyperlink" Target="http://ru.wikipedia.org/wiki/%D0%9F%D1%80%D0%BE%D0%BF%D0%BE%D0%BD%D1%82%D0%B8%D0%B4%D0%B0" TargetMode="External"/><Relationship Id="rId15" Type="http://schemas.openxmlformats.org/officeDocument/2006/relationships/hyperlink" Target="http://ru.wikipedia.org/wiki/%D0%90%D1%85%D0%B0%D0%B9%D1%8F" TargetMode="External"/><Relationship Id="rId10" Type="http://schemas.openxmlformats.org/officeDocument/2006/relationships/hyperlink" Target="http://ru.wikipedia.org/wiki/%D0%A7%D1%91%D1%80%D0%BD%D0%BE%D0%B5_%D0%BC%D0%BE%D1%80%D0%B5" TargetMode="External"/><Relationship Id="rId19" Type="http://schemas.openxmlformats.org/officeDocument/2006/relationships/hyperlink" Target="http://ru.wikipedia.org/wiki/%D0%90%D0%BC%D0%B0%D1%81%D1%82%D1%80%D0%B8%D0%B4%D0%B0" TargetMode="External"/><Relationship Id="rId4" Type="http://schemas.openxmlformats.org/officeDocument/2006/relationships/hyperlink" Target="http://ru.wikipedia.org/wiki/%D0%92%D0%B8%D1%84%D0%B8%D0%BD%D0%B8%D1%8F" TargetMode="External"/><Relationship Id="rId9" Type="http://schemas.openxmlformats.org/officeDocument/2006/relationships/hyperlink" Target="http://ru.wikipedia.org/wiki/%D0%9C%D0%B0%D0%BA%D0%B5%D0%B4%D0%BE%D0%BD%D0%B8%D1%8F_(%D0%BE%D0%B1%D0%BB%D0%B0%D1%81%D1%82%D1%8C)" TargetMode="External"/><Relationship Id="rId14" Type="http://schemas.openxmlformats.org/officeDocument/2006/relationships/hyperlink" Target="http://ru.wikipedia.org/wiki/%D0%AD%D0%BB%D0%BB%D0%B0%D0%B4%D0%B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5"/>
          <p:cNvSpPr>
            <a:spLocks noChangeArrowheads="1" noChangeShapeType="1" noTextEdit="1"/>
          </p:cNvSpPr>
          <p:nvPr/>
        </p:nvSpPr>
        <p:spPr bwMode="auto">
          <a:xfrm>
            <a:off x="1476375" y="188913"/>
            <a:ext cx="5903913" cy="1484312"/>
          </a:xfrm>
          <a:prstGeom prst="rect">
            <a:avLst/>
          </a:prstGeom>
        </p:spPr>
        <p:txBody>
          <a:bodyPr wrap="none" fromWordArt="1">
            <a:prstTxWarp prst="textDeflate">
              <a:avLst>
                <a:gd name="adj" fmla="val 26227"/>
              </a:avLst>
            </a:prstTxWarp>
          </a:bodyPr>
          <a:lstStyle/>
          <a:p>
            <a:pPr algn="ctr"/>
            <a:r>
              <a:rPr lang="ru-RU" sz="3600" kern="10">
                <a:ln w="9525">
                  <a:solidFill>
                    <a:srgbClr val="000000"/>
                  </a:solidFill>
                  <a:round/>
                  <a:headEnd/>
                  <a:tailEnd/>
                </a:ln>
                <a:solidFill>
                  <a:srgbClr val="FFFF00"/>
                </a:solidFill>
                <a:latin typeface="Georgia"/>
              </a:rPr>
              <a:t>КРЕЩЕНИЕ  РУСИ</a:t>
            </a:r>
          </a:p>
        </p:txBody>
      </p:sp>
      <p:pic>
        <p:nvPicPr>
          <p:cNvPr id="5123" name="Picture 6" descr="81897671-52af-458a-861b-1f848f0118ac"/>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501775"/>
            <a:ext cx="9144000" cy="535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715245046"/>
      </p:ext>
    </p:extLst>
  </p:cSld>
  <p:clrMapOvr>
    <a:masterClrMapping/>
  </p:clrMapOvr>
  <p:transition spd="slow" advTm="5344">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7daa8bd95a687eea8f911b60ba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3924300" cy="685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3924300" y="188913"/>
            <a:ext cx="5040313" cy="267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i="1"/>
              <a:t>Была она предвозвестницей христианской земле, как денница перед солнцем, как заря перед рассветом. Она ведь сияла, как луна в ночи; так и она светилась среди язычников, как жемчуг в грязи</a:t>
            </a:r>
            <a:r>
              <a:rPr lang="ru-RU" sz="2400" b="1"/>
              <a:t>.</a:t>
            </a:r>
          </a:p>
        </p:txBody>
      </p:sp>
      <p:pic>
        <p:nvPicPr>
          <p:cNvPr id="14340" name="Picture 5" descr="vannv_01"/>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924300" y="2846388"/>
            <a:ext cx="5219700" cy="401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892382227"/>
      </p:ext>
    </p:extLst>
  </p:cSld>
  <p:clrMapOvr>
    <a:masterClrMapping/>
  </p:clrMapOvr>
  <p:transition spd="slow" advTm="5579">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3"/>
          <p:cNvSpPr>
            <a:spLocks noChangeArrowheads="1" noChangeShapeType="1" noTextEdit="1"/>
          </p:cNvSpPr>
          <p:nvPr/>
        </p:nvSpPr>
        <p:spPr bwMode="auto">
          <a:xfrm>
            <a:off x="539750" y="188913"/>
            <a:ext cx="7848600" cy="1008062"/>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княгиня Ольга  и Владимир</a:t>
            </a:r>
          </a:p>
        </p:txBody>
      </p:sp>
      <p:pic>
        <p:nvPicPr>
          <p:cNvPr id="15363" name="Picture 4" descr="1290792344_23_knyaginya_olga_pamyatnik"/>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71775" y="1125538"/>
            <a:ext cx="3533775" cy="573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184561909"/>
      </p:ext>
    </p:extLst>
  </p:cSld>
  <p:clrMapOvr>
    <a:masterClrMapping/>
  </p:clrMapOvr>
  <p:transition spd="slow" advTm="3688">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8" descr="гале 00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995738" y="188913"/>
            <a:ext cx="4868862" cy="6480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 Box 4"/>
          <p:cNvSpPr txBox="1">
            <a:spLocks noChangeArrowheads="1"/>
          </p:cNvSpPr>
          <p:nvPr/>
        </p:nvSpPr>
        <p:spPr bwMode="auto">
          <a:xfrm>
            <a:off x="323850" y="692150"/>
            <a:ext cx="3240088" cy="383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b="1" i="1"/>
              <a:t>Князь Владимир Красное Солнышко</a:t>
            </a:r>
          </a:p>
          <a:p>
            <a:pPr eaLnBrk="1" hangingPunct="1">
              <a:spcBef>
                <a:spcPct val="50000"/>
              </a:spcBef>
            </a:pPr>
            <a:r>
              <a:rPr lang="ru-RU" i="1"/>
              <a:t>В 10 веке государство объединяло в себе много племён. Киевский князь Владимир стремился к объединению восточнославянских земель. Свою деятельность он начал с попытки свести в одно верования различных племён. </a:t>
            </a:r>
          </a:p>
        </p:txBody>
      </p:sp>
    </p:spTree>
    <p:custDataLst>
      <p:tags r:id="rId1"/>
    </p:custDataLst>
    <p:extLst>
      <p:ext uri="{BB962C8B-B14F-4D97-AF65-F5344CB8AC3E}">
        <p14:creationId xmlns="" xmlns:p14="http://schemas.microsoft.com/office/powerpoint/2010/main" val="1443578002"/>
      </p:ext>
    </p:extLst>
  </p:cSld>
  <p:clrMapOvr>
    <a:masterClrMapping/>
  </p:clrMapOvr>
  <p:transition spd="slow" advTm="4421">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188" y="476250"/>
            <a:ext cx="8064500" cy="5905500"/>
          </a:xfrm>
          <a:prstGeom prst="rect">
            <a:avLst/>
          </a:prstGeom>
        </p:spPr>
        <p:txBody>
          <a:bodyPr rtlCol="0">
            <a:normAutofit/>
          </a:bodyPr>
          <a:lstStyle/>
          <a:p>
            <a:pPr marL="45720" indent="0" eaLnBrk="1" fontAlgn="auto" hangingPunct="1">
              <a:buClr>
                <a:schemeClr val="accent6">
                  <a:lumMod val="75000"/>
                </a:schemeClr>
              </a:buClr>
              <a:buFont typeface="Georgia" pitchFamily="18" charset="0"/>
              <a:buNone/>
              <a:defRPr/>
            </a:pPr>
            <a:r>
              <a:rPr lang="ru-RU" sz="2800" dirty="0" smtClean="0">
                <a:solidFill>
                  <a:schemeClr val="tx1">
                    <a:lumMod val="75000"/>
                    <a:lumOff val="25000"/>
                  </a:schemeClr>
                </a:solidFill>
              </a:rPr>
              <a:t>Формирующееся государство</a:t>
            </a:r>
          </a:p>
          <a:p>
            <a:pPr marL="45720" indent="0" eaLnBrk="1" fontAlgn="auto" hangingPunct="1">
              <a:buClr>
                <a:schemeClr val="accent6">
                  <a:lumMod val="75000"/>
                </a:schemeClr>
              </a:buClr>
              <a:buFont typeface="Georgia" pitchFamily="18" charset="0"/>
              <a:buNone/>
              <a:defRPr/>
            </a:pPr>
            <a:endParaRPr lang="ru-RU" sz="2800" dirty="0" smtClean="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r>
              <a:rPr lang="ru-RU" sz="2800" dirty="0" smtClean="0">
                <a:solidFill>
                  <a:schemeClr val="tx1">
                    <a:lumMod val="75000"/>
                    <a:lumOff val="25000"/>
                  </a:schemeClr>
                </a:solidFill>
              </a:rPr>
              <a:t>Власть </a:t>
            </a:r>
            <a:r>
              <a:rPr lang="ru-RU" sz="2800" dirty="0">
                <a:solidFill>
                  <a:schemeClr val="tx1">
                    <a:lumMod val="75000"/>
                    <a:lumOff val="25000"/>
                  </a:schemeClr>
                </a:solidFill>
              </a:rPr>
              <a:t>князя на земле Власть верховного бога на небе </a:t>
            </a:r>
          </a:p>
          <a:p>
            <a:pPr marL="45720" indent="0" eaLnBrk="1" fontAlgn="auto" hangingPunct="1">
              <a:buClr>
                <a:schemeClr val="accent6">
                  <a:lumMod val="75000"/>
                </a:schemeClr>
              </a:buClr>
              <a:buFont typeface="Georgia" pitchFamily="18" charset="0"/>
              <a:buNone/>
              <a:defRPr/>
            </a:pPr>
            <a:endParaRPr lang="ru-RU" sz="2800" dirty="0" smtClean="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endParaRPr lang="ru-RU" sz="2800" dirty="0" smtClean="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r>
              <a:rPr lang="ru-RU" sz="2800" dirty="0" smtClean="0">
                <a:solidFill>
                  <a:schemeClr val="tx1">
                    <a:lumMod val="75000"/>
                    <a:lumOff val="25000"/>
                  </a:schemeClr>
                </a:solidFill>
              </a:rPr>
              <a:t>Нужно</a:t>
            </a:r>
            <a:r>
              <a:rPr lang="ru-RU" sz="2800" dirty="0">
                <a:solidFill>
                  <a:schemeClr val="tx1">
                    <a:lumMod val="75000"/>
                    <a:lumOff val="25000"/>
                  </a:schemeClr>
                </a:solidFill>
              </a:rPr>
              <a:t>: </a:t>
            </a:r>
            <a:endParaRPr lang="ru-RU" sz="2800" dirty="0" smtClean="0">
              <a:solidFill>
                <a:schemeClr val="tx1">
                  <a:lumMod val="75000"/>
                  <a:lumOff val="25000"/>
                </a:schemeClr>
              </a:solidFill>
            </a:endParaRPr>
          </a:p>
          <a:p>
            <a:pPr marL="45720" indent="0" eaLnBrk="1" fontAlgn="auto" hangingPunct="1">
              <a:buClr>
                <a:schemeClr val="accent6">
                  <a:lumMod val="75000"/>
                </a:schemeClr>
              </a:buClr>
              <a:buFont typeface="Georgia" pitchFamily="18" charset="0"/>
              <a:buNone/>
              <a:defRPr/>
            </a:pPr>
            <a:r>
              <a:rPr lang="ru-RU" sz="2800" dirty="0" smtClean="0">
                <a:solidFill>
                  <a:schemeClr val="tx1">
                    <a:lumMod val="75000"/>
                    <a:lumOff val="25000"/>
                  </a:schemeClr>
                </a:solidFill>
              </a:rPr>
              <a:t>А</a:t>
            </a:r>
            <a:r>
              <a:rPr lang="ru-RU" sz="2800" dirty="0">
                <a:solidFill>
                  <a:schemeClr val="tx1">
                    <a:lumMod val="75000"/>
                    <a:lumOff val="25000"/>
                  </a:schemeClr>
                </a:solidFill>
              </a:rPr>
              <a:t>) изменить языческую </a:t>
            </a:r>
            <a:r>
              <a:rPr lang="ru-RU" sz="2800" dirty="0" smtClean="0">
                <a:solidFill>
                  <a:schemeClr val="tx1">
                    <a:lumMod val="75000"/>
                    <a:lumOff val="25000"/>
                  </a:schemeClr>
                </a:solidFill>
              </a:rPr>
              <a:t>религию</a:t>
            </a:r>
          </a:p>
          <a:p>
            <a:pPr marL="45720" indent="0" eaLnBrk="1" fontAlgn="auto" hangingPunct="1">
              <a:buClr>
                <a:schemeClr val="accent6">
                  <a:lumMod val="75000"/>
                </a:schemeClr>
              </a:buClr>
              <a:buFont typeface="Georgia" pitchFamily="18" charset="0"/>
              <a:buNone/>
              <a:defRPr/>
            </a:pPr>
            <a:r>
              <a:rPr lang="ru-RU" sz="2800" dirty="0" smtClean="0">
                <a:solidFill>
                  <a:schemeClr val="tx1">
                    <a:lumMod val="75000"/>
                    <a:lumOff val="25000"/>
                  </a:schemeClr>
                </a:solidFill>
              </a:rPr>
              <a:t> </a:t>
            </a:r>
            <a:r>
              <a:rPr lang="ru-RU" sz="2800" dirty="0">
                <a:solidFill>
                  <a:schemeClr val="tx1">
                    <a:lumMod val="75000"/>
                    <a:lumOff val="25000"/>
                  </a:schemeClr>
                </a:solidFill>
              </a:rPr>
              <a:t>Б) принять другую подходящую</a:t>
            </a:r>
          </a:p>
          <a:p>
            <a:pPr indent="-182880" eaLnBrk="1" fontAlgn="auto" hangingPunct="1">
              <a:buClr>
                <a:schemeClr val="accent6">
                  <a:lumMod val="75000"/>
                </a:schemeClr>
              </a:buClr>
              <a:defRPr/>
            </a:pPr>
            <a:endParaRPr lang="ru-RU" sz="2800" dirty="0">
              <a:solidFill>
                <a:schemeClr val="tx1">
                  <a:lumMod val="75000"/>
                  <a:lumOff val="25000"/>
                </a:schemeClr>
              </a:solidFill>
            </a:endParaRPr>
          </a:p>
        </p:txBody>
      </p:sp>
      <p:sp>
        <p:nvSpPr>
          <p:cNvPr id="6" name="Стрелка углом 5"/>
          <p:cNvSpPr/>
          <p:nvPr/>
        </p:nvSpPr>
        <p:spPr>
          <a:xfrm rot="5400000">
            <a:off x="5686426" y="665162"/>
            <a:ext cx="957262"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7" name="Стрелка вниз 6"/>
          <p:cNvSpPr/>
          <p:nvPr/>
        </p:nvSpPr>
        <p:spPr>
          <a:xfrm>
            <a:off x="3806825" y="2708275"/>
            <a:ext cx="836613" cy="108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 xmlns:p14="http://schemas.microsoft.com/office/powerpoint/2010/main" val="1256552209"/>
      </p:ext>
    </p:extLst>
  </p:cSld>
  <p:clrMapOvr>
    <a:masterClrMapping/>
  </p:clrMapOvr>
  <p:transition spd="slow" advTm="400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1476375" y="188913"/>
            <a:ext cx="5256213" cy="7191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Выбор  веры</a:t>
            </a:r>
          </a:p>
        </p:txBody>
      </p:sp>
      <p:pic>
        <p:nvPicPr>
          <p:cNvPr id="1843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950" y="1052513"/>
            <a:ext cx="3382963" cy="2447925"/>
          </a:xfrm>
          <a:prstGeom prst="rect">
            <a:avLst/>
          </a:prstGeom>
          <a:noFill/>
          <a:ln w="9525">
            <a:solidFill>
              <a:srgbClr val="993300"/>
            </a:solidFill>
            <a:miter lim="800000"/>
            <a:headEnd/>
            <a:tailEnd/>
          </a:ln>
          <a:extLst>
            <a:ext uri="{909E8E84-426E-40DD-AFC4-6F175D3DCCD1}">
              <a14:hiddenFill xmlns="" xmlns:a14="http://schemas.microsoft.com/office/drawing/2010/main">
                <a:solidFill>
                  <a:srgbClr val="FFFFFF"/>
                </a:solidFill>
              </a14:hiddenFill>
            </a:ext>
          </a:extLst>
        </p:spPr>
      </p:pic>
      <p:sp>
        <p:nvSpPr>
          <p:cNvPr id="18436" name="Text Box 6"/>
          <p:cNvSpPr txBox="1">
            <a:spLocks noChangeArrowheads="1"/>
          </p:cNvSpPr>
          <p:nvPr/>
        </p:nvSpPr>
        <p:spPr bwMode="auto">
          <a:xfrm>
            <a:off x="250825" y="3789363"/>
            <a:ext cx="3673475" cy="3148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b="1" i="1">
                <a:latin typeface="Times New Roman" pitchFamily="18" charset="0"/>
              </a:rPr>
              <a:t>В лето 986  пришли болгары магометанской веры, говоря: “…Уверуй в закон наш и поклонись Магомету… Учит нас Магомет так: …не есть свинины, вина не пить… Даст Магомет каждому по семидесяти прекрасных жён…” Мусульманская вера отпугнула Владимира запретом есть свинину и пить вино “Руси есть веселие пить, не можем без того быть”.</a:t>
            </a:r>
            <a:r>
              <a:rPr lang="ru-RU" sz="1600" i="1">
                <a:latin typeface="Times New Roman" pitchFamily="18" charset="0"/>
              </a:rPr>
              <a:t> </a:t>
            </a:r>
          </a:p>
          <a:p>
            <a:pPr eaLnBrk="1" hangingPunct="1">
              <a:spcBef>
                <a:spcPct val="50000"/>
              </a:spcBef>
            </a:pPr>
            <a:endParaRPr lang="ru-RU" sz="1600">
              <a:latin typeface="Times New Roman" pitchFamily="18" charset="0"/>
            </a:endParaRPr>
          </a:p>
        </p:txBody>
      </p:sp>
      <p:pic>
        <p:nvPicPr>
          <p:cNvPr id="18437"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1052513"/>
            <a:ext cx="3744913" cy="2449512"/>
          </a:xfrm>
          <a:prstGeom prst="rect">
            <a:avLst/>
          </a:prstGeom>
          <a:noFill/>
          <a:ln w="9525">
            <a:solidFill>
              <a:srgbClr val="993300"/>
            </a:solidFill>
            <a:miter lim="800000"/>
            <a:headEnd/>
            <a:tailEnd/>
          </a:ln>
          <a:extLst>
            <a:ext uri="{909E8E84-426E-40DD-AFC4-6F175D3DCCD1}">
              <a14:hiddenFill xmlns="" xmlns:a14="http://schemas.microsoft.com/office/drawing/2010/main">
                <a:solidFill>
                  <a:srgbClr val="FFFFFF"/>
                </a:solidFill>
              </a14:hiddenFill>
            </a:ext>
          </a:extLst>
        </p:spPr>
      </p:pic>
      <p:sp>
        <p:nvSpPr>
          <p:cNvPr id="18438" name="Text Box 9"/>
          <p:cNvSpPr txBox="1">
            <a:spLocks noChangeArrowheads="1"/>
          </p:cNvSpPr>
          <p:nvPr/>
        </p:nvSpPr>
        <p:spPr bwMode="auto">
          <a:xfrm>
            <a:off x="4572000" y="3860800"/>
            <a:ext cx="4572000" cy="230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b="1" i="1">
                <a:latin typeface="Times New Roman" pitchFamily="18" charset="0"/>
              </a:rPr>
              <a:t>Когда пришли последователи религии иудаизма, он спросил, где их отечество. Они ответили, что родина их Иерусалим, но Бог, разгневавшись на них, рассеял их по чужим землям. «И вы, наказываемые Богом, дерзаете учить других? Мы не хотим, подобно вам, лишиться своего Отечества», - отвечал Владимир</a:t>
            </a:r>
            <a:r>
              <a:rPr lang="ru-RU" b="1" i="1"/>
              <a:t>.</a:t>
            </a:r>
          </a:p>
        </p:txBody>
      </p:sp>
    </p:spTree>
    <p:custDataLst>
      <p:tags r:id="rId1"/>
    </p:custDataLst>
    <p:extLst>
      <p:ext uri="{BB962C8B-B14F-4D97-AF65-F5344CB8AC3E}">
        <p14:creationId xmlns="" xmlns:p14="http://schemas.microsoft.com/office/powerpoint/2010/main" val="1116331477"/>
      </p:ext>
    </p:extLst>
  </p:cSld>
  <p:clrMapOvr>
    <a:masterClrMapping/>
  </p:clrMapOvr>
  <p:transition spd="slow" advTm="6922">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2380" y="188640"/>
            <a:ext cx="7488832" cy="720080"/>
          </a:xfrm>
        </p:spPr>
        <p:txBody>
          <a:bodyPr>
            <a:normAutofit fontScale="90000"/>
          </a:bodyPr>
          <a:lstStyle/>
          <a:p>
            <a:pPr eaLnBrk="1" fontAlgn="auto" hangingPunct="1">
              <a:spcAft>
                <a:spcPts val="0"/>
              </a:spcAft>
              <a:buClr>
                <a:schemeClr val="accent6">
                  <a:lumMod val="75000"/>
                </a:schemeClr>
              </a:buClr>
              <a:defRPr/>
            </a:pPr>
            <a:r>
              <a:rPr lang="ru-RU" sz="1600" dirty="0" smtClean="0"/>
              <a:t>     «Единый бог на небе – единый бог на земле .»</a:t>
            </a:r>
            <a:br>
              <a:rPr lang="ru-RU" sz="1600" dirty="0" smtClean="0"/>
            </a:br>
            <a:r>
              <a:rPr lang="ru-RU" sz="1600" dirty="0" smtClean="0"/>
              <a:t>                         неизбежный выбор :</a:t>
            </a:r>
            <a:br>
              <a:rPr lang="ru-RU" sz="1600" dirty="0" smtClean="0"/>
            </a:br>
            <a:endParaRPr lang="ru-RU" sz="1600" dirty="0"/>
          </a:p>
        </p:txBody>
      </p:sp>
      <p:pic>
        <p:nvPicPr>
          <p:cNvPr id="19459" name="Объект 9"/>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963613" y="2789238"/>
            <a:ext cx="2168525" cy="2152650"/>
          </a:xfrm>
        </p:spPr>
      </p:pic>
      <p:sp>
        <p:nvSpPr>
          <p:cNvPr id="19460" name="Текст 5"/>
          <p:cNvSpPr>
            <a:spLocks noGrp="1"/>
          </p:cNvSpPr>
          <p:nvPr>
            <p:ph type="body" sz="half" idx="2"/>
          </p:nvPr>
        </p:nvSpPr>
        <p:spPr>
          <a:xfrm>
            <a:off x="877888" y="5949950"/>
            <a:ext cx="6664325" cy="647700"/>
          </a:xfrm>
        </p:spPr>
        <p:txBody>
          <a:bodyPr/>
          <a:lstStyle/>
          <a:p>
            <a:pPr eaLnBrk="1" hangingPunct="1"/>
            <a:r>
              <a:rPr lang="ru-RU" smtClean="0"/>
              <a:t>               1. Ислам                    2. Христианство                      3.Иудаизм</a:t>
            </a:r>
          </a:p>
        </p:txBody>
      </p:sp>
      <p:sp>
        <p:nvSpPr>
          <p:cNvPr id="7" name="Стрелка вниз 6"/>
          <p:cNvSpPr/>
          <p:nvPr/>
        </p:nvSpPr>
        <p:spPr>
          <a:xfrm rot="1148610">
            <a:off x="2527300" y="1123950"/>
            <a:ext cx="285750" cy="163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низ 7"/>
          <p:cNvSpPr/>
          <p:nvPr/>
        </p:nvSpPr>
        <p:spPr>
          <a:xfrm>
            <a:off x="3967163" y="1260475"/>
            <a:ext cx="242887" cy="1528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трелка вниз 8"/>
          <p:cNvSpPr/>
          <p:nvPr/>
        </p:nvSpPr>
        <p:spPr>
          <a:xfrm rot="20524051">
            <a:off x="5278438" y="1182688"/>
            <a:ext cx="222250" cy="151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9464" name="Рисунок 10"/>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140075" y="3141663"/>
            <a:ext cx="2216150" cy="2151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5" name="Рисунок 11"/>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5356225" y="2803525"/>
            <a:ext cx="2206625" cy="212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059523242"/>
      </p:ext>
    </p:extLst>
  </p:cSld>
  <p:clrMapOvr>
    <a:masterClrMapping/>
  </p:clrMapOvr>
  <p:transition spd="slow" advTm="6798">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5"/>
          <p:cNvSpPr>
            <a:spLocks noChangeArrowheads="1" noChangeShapeType="1" noTextEdit="1"/>
          </p:cNvSpPr>
          <p:nvPr/>
        </p:nvSpPr>
        <p:spPr bwMode="auto">
          <a:xfrm>
            <a:off x="395288" y="333375"/>
            <a:ext cx="8280400" cy="1079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Крещение князя Владимира</a:t>
            </a:r>
          </a:p>
        </p:txBody>
      </p:sp>
      <p:pic>
        <p:nvPicPr>
          <p:cNvPr id="20483" name="Picture 6" desc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750" y="1700213"/>
            <a:ext cx="76200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827088" y="6021388"/>
            <a:ext cx="72739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b="1"/>
              <a:t>Художник В. Васнецов</a:t>
            </a:r>
          </a:p>
        </p:txBody>
      </p:sp>
      <p:pic>
        <p:nvPicPr>
          <p:cNvPr id="40968" name="Picture 8" descr="13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68313" y="1341438"/>
            <a:ext cx="7813675" cy="521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Text Box 9"/>
          <p:cNvSpPr txBox="1">
            <a:spLocks noChangeArrowheads="1"/>
          </p:cNvSpPr>
          <p:nvPr/>
        </p:nvSpPr>
        <p:spPr bwMode="auto">
          <a:xfrm>
            <a:off x="1258888" y="6237288"/>
            <a:ext cx="63373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b="1"/>
              <a:t>Художник Бронников Фёдор"</a:t>
            </a:r>
            <a:r>
              <a:rPr lang="ru-RU"/>
              <a:t> </a:t>
            </a:r>
          </a:p>
        </p:txBody>
      </p:sp>
    </p:spTree>
    <p:custDataLst>
      <p:tags r:id="rId1"/>
    </p:custDataLst>
    <p:extLst>
      <p:ext uri="{BB962C8B-B14F-4D97-AF65-F5344CB8AC3E}">
        <p14:creationId xmlns="" xmlns:p14="http://schemas.microsoft.com/office/powerpoint/2010/main" val="1323505155"/>
      </p:ext>
    </p:extLst>
  </p:cSld>
  <p:clrMapOvr>
    <a:masterClrMapping/>
  </p:clrMapOvr>
  <p:transition spd="slow" advTm="4796">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humbphoto21100x788x1x16777215_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6227763" cy="446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79388" y="4437063"/>
            <a:ext cx="8785225" cy="228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latin typeface="Times New Roman" pitchFamily="18" charset="0"/>
              </a:rPr>
              <a:t>Владимир…повелел опрокинуть идолы – одних изрубить, а других сжечь. Перуна же приказал привязать к хвосту коня и волочить его с горы по Боричеву взвозу к Ручью и приставил 12 мужей колотить его железами. </a:t>
            </a:r>
          </a:p>
          <a:p>
            <a:pPr eaLnBrk="1" hangingPunct="1"/>
            <a:r>
              <a:rPr lang="ru-RU" b="1">
                <a:latin typeface="Times New Roman" pitchFamily="18" charset="0"/>
              </a:rPr>
              <a:t>      Делалось это не потому, что дерево что-нибудь чувствует, но для поругания беса, который обманывал людей в этом образе, чтобы принял он возмездие от людей. </a:t>
            </a:r>
          </a:p>
          <a:p>
            <a:pPr eaLnBrk="1" hangingPunct="1"/>
            <a:r>
              <a:rPr lang="ru-RU" b="1">
                <a:latin typeface="Times New Roman" pitchFamily="18" charset="0"/>
              </a:rPr>
              <a:t>       Велик ты, Господи, и чудны дела твои! </a:t>
            </a:r>
          </a:p>
          <a:p>
            <a:pPr eaLnBrk="1" hangingPunct="1"/>
            <a:r>
              <a:rPr lang="ru-RU" b="1">
                <a:latin typeface="Times New Roman" pitchFamily="18" charset="0"/>
              </a:rPr>
              <a:t>       Вчера еще был чтим людьми, а сегодня поругаем.</a:t>
            </a:r>
          </a:p>
        </p:txBody>
      </p:sp>
    </p:spTree>
    <p:custDataLst>
      <p:tags r:id="rId1"/>
    </p:custDataLst>
    <p:extLst>
      <p:ext uri="{BB962C8B-B14F-4D97-AF65-F5344CB8AC3E}">
        <p14:creationId xmlns="" xmlns:p14="http://schemas.microsoft.com/office/powerpoint/2010/main" val="1742786171"/>
      </p:ext>
    </p:extLst>
  </p:cSld>
  <p:clrMapOvr>
    <a:masterClrMapping/>
  </p:clrMapOvr>
  <p:transition spd="slow" advTm="439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Мартынов Н"/>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04775"/>
            <a:ext cx="5580063" cy="393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179388" y="4292600"/>
            <a:ext cx="8713787" cy="2427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latin typeface="Times New Roman" pitchFamily="18" charset="0"/>
              </a:rPr>
              <a:t>Когда влекли Перуна по Ручью к Днепру, оплакивали его не верные, так как не приняли они святого крещения. И притащив, кинули его в Днепр. </a:t>
            </a:r>
          </a:p>
          <a:p>
            <a:pPr eaLnBrk="1" hangingPunct="1"/>
            <a:r>
              <a:rPr lang="ru-RU" b="1">
                <a:latin typeface="Times New Roman" pitchFamily="18" charset="0"/>
              </a:rPr>
              <a:t>И приставил Владимир людей, к нему сказав им: «Если пристанет где к берегу, отпихивайте его. А когда пройдет пороги, только тогда оставьте его». Они исполнили, что им было приказано. И когда пустили Перуна и прошел он пороги, выбросило его ветром на отмель, и оттого прослыло место то Перунья отмель, как она зовется до сих пор</a:t>
            </a:r>
          </a:p>
          <a:p>
            <a:pPr eaLnBrk="1" hangingPunct="1">
              <a:spcBef>
                <a:spcPct val="50000"/>
              </a:spcBef>
            </a:pPr>
            <a:endParaRPr lang="ru-RU">
              <a:latin typeface="Times New Roman" pitchFamily="18" charset="0"/>
            </a:endParaRPr>
          </a:p>
        </p:txBody>
      </p:sp>
      <p:pic>
        <p:nvPicPr>
          <p:cNvPr id="22532" name="Picture 5" descr="TR10188609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950" y="0"/>
            <a:ext cx="9251950" cy="684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3" name="WordArt 6"/>
          <p:cNvSpPr>
            <a:spLocks noChangeArrowheads="1" noChangeShapeType="1" noTextEdit="1"/>
          </p:cNvSpPr>
          <p:nvPr/>
        </p:nvSpPr>
        <p:spPr bwMode="auto">
          <a:xfrm>
            <a:off x="684213" y="188913"/>
            <a:ext cx="7488237" cy="792162"/>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Крещение киевлян в Днепре</a:t>
            </a:r>
          </a:p>
        </p:txBody>
      </p:sp>
      <p:pic>
        <p:nvPicPr>
          <p:cNvPr id="22534" name="Picture 7" descr="4a124df5f53c"/>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1196975"/>
            <a:ext cx="4643438" cy="306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5" name="Picture 9" descr="М"/>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635375" y="3690938"/>
            <a:ext cx="5508625" cy="312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6" name="Text Box 10"/>
          <p:cNvSpPr txBox="1">
            <a:spLocks noChangeArrowheads="1"/>
          </p:cNvSpPr>
          <p:nvPr/>
        </p:nvSpPr>
        <p:spPr bwMode="auto">
          <a:xfrm>
            <a:off x="4787900" y="1125538"/>
            <a:ext cx="4356100" cy="228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Владимир крестил своих детей, и призвал народ принять крещение. Владимир велел идти к Днепру. Народ рассуждал: “Не будь это хорошо, князь и бояре не крестились бы сами”. Когда все собрались у реки, Владимир со священниками вышел к народу.</a:t>
            </a:r>
          </a:p>
        </p:txBody>
      </p:sp>
      <p:sp>
        <p:nvSpPr>
          <p:cNvPr id="22537" name="Text Box 11"/>
          <p:cNvSpPr txBox="1">
            <a:spLocks noChangeArrowheads="1"/>
          </p:cNvSpPr>
          <p:nvPr/>
        </p:nvSpPr>
        <p:spPr bwMode="auto">
          <a:xfrm>
            <a:off x="0" y="4508500"/>
            <a:ext cx="3492500" cy="228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latin typeface="Times New Roman" pitchFamily="18" charset="0"/>
              </a:rPr>
              <a:t>Киевляне по приказанию князя вошли в воду; кто помоложе, тот становился у берега; маленьких детей держали на руках. Священники с берега читали молитвы, и таким образом все киевляне были окрещены в один день.</a:t>
            </a:r>
          </a:p>
        </p:txBody>
      </p:sp>
    </p:spTree>
    <p:custDataLst>
      <p:tags r:id="rId1"/>
    </p:custDataLst>
    <p:extLst>
      <p:ext uri="{BB962C8B-B14F-4D97-AF65-F5344CB8AC3E}">
        <p14:creationId xmlns="" xmlns:p14="http://schemas.microsoft.com/office/powerpoint/2010/main" val="345004333"/>
      </p:ext>
    </p:extLst>
  </p:cSld>
  <p:clrMapOvr>
    <a:masterClrMapping/>
  </p:clrMapOvr>
  <p:transition spd="slow" advTm="650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539750" y="0"/>
            <a:ext cx="83534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b="1" i="1">
                <a:solidFill>
                  <a:srgbClr val="FFFF00"/>
                </a:solidFill>
              </a:rPr>
              <a:t>Распространение христианства на Руси</a:t>
            </a:r>
          </a:p>
        </p:txBody>
      </p:sp>
      <p:sp>
        <p:nvSpPr>
          <p:cNvPr id="23555" name="Text Box 6"/>
          <p:cNvSpPr txBox="1">
            <a:spLocks noChangeArrowheads="1"/>
          </p:cNvSpPr>
          <p:nvPr/>
        </p:nvSpPr>
        <p:spPr bwMode="auto">
          <a:xfrm>
            <a:off x="323850" y="476250"/>
            <a:ext cx="8496300" cy="294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ru-RU" i="1"/>
              <a:t>Владимир приказал рубить церкви и ставить их по тем местам, где прежде стояли кумиры. И поставил церковь во имя Святого Василия на холме, где стоял идол Перуна и другие… И по другим городам стали ставить церкви и определять в них попов и приводить людей на крещение по всем городам и селам. Посылал он собирать у лучших людей детей и отдавать их в обучение книжное…</a:t>
            </a:r>
            <a:br>
              <a:rPr lang="ru-RU" i="1"/>
            </a:br>
            <a:r>
              <a:rPr lang="ru-RU" i="1"/>
              <a:t>Когда отданы, были в учение книжное, то тем самым сбылось на Руси пророчество, гласившее: «В те дни услышат глухие слова книжные, и ясен, будет язык косноязычных». Не слышали они раньше учения книжного, но по Божьему устроению и по милости своей помиловал их Бог. Как сказал пророк: «Помилую, кого хочу».</a:t>
            </a:r>
          </a:p>
          <a:p>
            <a:pPr eaLnBrk="1" hangingPunct="1">
              <a:spcBef>
                <a:spcPct val="50000"/>
              </a:spcBef>
            </a:pPr>
            <a:endParaRPr lang="ru-RU"/>
          </a:p>
        </p:txBody>
      </p:sp>
      <p:pic>
        <p:nvPicPr>
          <p:cNvPr id="23556"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097213"/>
            <a:ext cx="4572000" cy="3751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7" name="Picture 9" descr="ib171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3141663"/>
            <a:ext cx="4494213" cy="3706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4017086566"/>
      </p:ext>
    </p:extLst>
  </p:cSld>
  <p:clrMapOvr>
    <a:masterClrMapping/>
  </p:clrMapOvr>
  <p:transition spd="slow" advTm="8078">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58035107_6c2e6bc26f3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88" y="1484313"/>
            <a:ext cx="4632325" cy="536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7" descr="34984077_5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11713" y="1484313"/>
            <a:ext cx="4265612" cy="537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Text Box 8"/>
          <p:cNvSpPr txBox="1">
            <a:spLocks noChangeArrowheads="1"/>
          </p:cNvSpPr>
          <p:nvPr/>
        </p:nvSpPr>
        <p:spPr bwMode="auto">
          <a:xfrm>
            <a:off x="1258888" y="652463"/>
            <a:ext cx="7818437"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200" i="1" dirty="0" smtClean="0">
                <a:latin typeface="Cambria Math" pitchFamily="18" charset="0"/>
              </a:rPr>
              <a:t>СЛАВЯНЕ – наши предки</a:t>
            </a:r>
            <a:endParaRPr lang="ru-RU" sz="3200" i="1" dirty="0">
              <a:latin typeface="Cambria Math" pitchFamily="18" charset="0"/>
            </a:endParaRPr>
          </a:p>
        </p:txBody>
      </p:sp>
    </p:spTree>
    <p:custDataLst>
      <p:tags r:id="rId1"/>
    </p:custDataLst>
    <p:extLst>
      <p:ext uri="{BB962C8B-B14F-4D97-AF65-F5344CB8AC3E}">
        <p14:creationId xmlns="" xmlns:p14="http://schemas.microsoft.com/office/powerpoint/2010/main" val="124413287"/>
      </p:ext>
    </p:extLst>
  </p:cSld>
  <p:clrMapOvr>
    <a:masterClrMapping/>
  </p:clrMapOvr>
  <p:transition spd="slow" advTm="6063">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5" descr="Белый мрамор"/>
          <p:cNvSpPr>
            <a:spLocks noChangeArrowheads="1" noChangeShapeType="1" noTextEdit="1"/>
          </p:cNvSpPr>
          <p:nvPr/>
        </p:nvSpPr>
        <p:spPr bwMode="auto">
          <a:xfrm>
            <a:off x="177800" y="260350"/>
            <a:ext cx="8497888" cy="10080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i="1" kern="10">
                <a:ln w="9525">
                  <a:round/>
                  <a:headEnd/>
                  <a:tailEnd/>
                </a:ln>
                <a:solidFill>
                  <a:srgbClr val="FFFF00"/>
                </a:solidFill>
                <a:latin typeface="Arial"/>
                <a:cs typeface="Arial"/>
              </a:rPr>
              <a:t>Памятники князю Владимиру</a:t>
            </a:r>
          </a:p>
        </p:txBody>
      </p:sp>
      <p:pic>
        <p:nvPicPr>
          <p:cNvPr id="24579" name="Picture 6" descr="5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88" y="1268413"/>
            <a:ext cx="4918075" cy="400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Text Box 7"/>
          <p:cNvSpPr txBox="1">
            <a:spLocks noChangeArrowheads="1"/>
          </p:cNvSpPr>
          <p:nvPr/>
        </p:nvSpPr>
        <p:spPr bwMode="auto">
          <a:xfrm>
            <a:off x="201613" y="5589588"/>
            <a:ext cx="489743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Памятник князю Владимиру  в Киеве</a:t>
            </a:r>
          </a:p>
        </p:txBody>
      </p:sp>
      <p:pic>
        <p:nvPicPr>
          <p:cNvPr id="24581" name="Picture 8" descr="ruler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92725" y="1268413"/>
            <a:ext cx="3244850"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2" name="Text Box 9"/>
          <p:cNvSpPr txBox="1">
            <a:spLocks noChangeArrowheads="1"/>
          </p:cNvSpPr>
          <p:nvPr/>
        </p:nvSpPr>
        <p:spPr bwMode="auto">
          <a:xfrm>
            <a:off x="5292725" y="5589588"/>
            <a:ext cx="360045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Памятник вблизи станции метро "Holland Park" (Лондон, Англия).</a:t>
            </a:r>
          </a:p>
        </p:txBody>
      </p:sp>
    </p:spTree>
    <p:custDataLst>
      <p:tags r:id="rId1"/>
    </p:custDataLst>
    <p:extLst>
      <p:ext uri="{BB962C8B-B14F-4D97-AF65-F5344CB8AC3E}">
        <p14:creationId xmlns="" xmlns:p14="http://schemas.microsoft.com/office/powerpoint/2010/main" val="1971087446"/>
      </p:ext>
    </p:extLst>
  </p:cSld>
  <p:clrMapOvr>
    <a:masterClrMapping/>
  </p:clrMapOvr>
  <p:transition spd="slow" advTm="6734">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Файл:Novgorod Monument LOC 06268u.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ext Box 6"/>
          <p:cNvSpPr txBox="1">
            <a:spLocks noChangeArrowheads="1"/>
          </p:cNvSpPr>
          <p:nvPr/>
        </p:nvSpPr>
        <p:spPr bwMode="auto">
          <a:xfrm>
            <a:off x="0" y="0"/>
            <a:ext cx="9144000" cy="954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i="1" dirty="0">
                <a:solidFill>
                  <a:srgbClr val="FFFF00"/>
                </a:solidFill>
              </a:rPr>
              <a:t>Памятник Тысячелетие России возведённый в   Новгороде в </a:t>
            </a:r>
            <a:r>
              <a:rPr lang="ru-RU" sz="2800" i="1" dirty="0" smtClean="0">
                <a:solidFill>
                  <a:srgbClr val="FFFF00"/>
                </a:solidFill>
              </a:rPr>
              <a:t>1862 </a:t>
            </a:r>
            <a:endParaRPr lang="ru-RU" sz="2800" i="1" dirty="0">
              <a:solidFill>
                <a:srgbClr val="FFFF00"/>
              </a:solidFill>
            </a:endParaRPr>
          </a:p>
        </p:txBody>
      </p:sp>
    </p:spTree>
    <p:extLst>
      <p:ext uri="{BB962C8B-B14F-4D97-AF65-F5344CB8AC3E}">
        <p14:creationId xmlns="" xmlns:p14="http://schemas.microsoft.com/office/powerpoint/2010/main" val="3620397495"/>
      </p:ext>
    </p:extLst>
  </p:cSld>
  <p:clrMapOvr>
    <a:masterClrMapping/>
  </p:clrMapOvr>
  <p:transition spd="slow" advTm="4375">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Картинка 9 из 15713">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4572000"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4572000" y="1412875"/>
            <a:ext cx="4572000" cy="3970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В 1852 году митрополит Филарет (Амфитеатров) высказал идею построить в Киеве собор, посвященный 900-летию Крещения Руси. Эта мысль очень понравилась императору Николаю I, одобрившему проект. По всей стране начался сбор пожертвований на строительство храма, и уже к сентябрю 1859 года было собрано около 100 тыс. рублей. А Киево-Печерская лавра пожертвовала на строительство миллион кирпичей, произведенных на собственном кирпичном заводе.</a:t>
            </a:r>
          </a:p>
        </p:txBody>
      </p:sp>
      <p:sp>
        <p:nvSpPr>
          <p:cNvPr id="26628" name="Text Box 6"/>
          <p:cNvSpPr txBox="1">
            <a:spLocks noChangeArrowheads="1"/>
          </p:cNvSpPr>
          <p:nvPr/>
        </p:nvSpPr>
        <p:spPr bwMode="auto">
          <a:xfrm>
            <a:off x="4572000" y="549275"/>
            <a:ext cx="4392613" cy="158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b="1" i="1">
                <a:solidFill>
                  <a:srgbClr val="FFFF00"/>
                </a:solidFill>
              </a:rPr>
              <a:t>Владимирский собор в Киеве</a:t>
            </a:r>
          </a:p>
          <a:p>
            <a:pPr eaLnBrk="1" hangingPunct="1">
              <a:spcBef>
                <a:spcPct val="50000"/>
              </a:spcBef>
            </a:pPr>
            <a:endParaRPr lang="ru-RU" sz="2800" b="1"/>
          </a:p>
        </p:txBody>
      </p:sp>
      <p:sp>
        <p:nvSpPr>
          <p:cNvPr id="26629" name="Text Box 7"/>
          <p:cNvSpPr txBox="1">
            <a:spLocks noChangeArrowheads="1"/>
          </p:cNvSpPr>
          <p:nvPr/>
        </p:nvSpPr>
        <p:spPr bwMode="auto">
          <a:xfrm>
            <a:off x="250825" y="5661025"/>
            <a:ext cx="88931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Торжественное освящение собора состоялось 20 августа 1896 года в присутствии императора Николая II и императрицы Александры Федоровны.</a:t>
            </a:r>
          </a:p>
        </p:txBody>
      </p:sp>
    </p:spTree>
    <p:custDataLst>
      <p:tags r:id="rId1"/>
    </p:custDataLst>
    <p:extLst>
      <p:ext uri="{BB962C8B-B14F-4D97-AF65-F5344CB8AC3E}">
        <p14:creationId xmlns="" xmlns:p14="http://schemas.microsoft.com/office/powerpoint/2010/main" val="1635919236"/>
      </p:ext>
    </p:extLst>
  </p:cSld>
  <p:clrMapOvr>
    <a:masterClrMapping/>
  </p:clrMapOvr>
  <p:transition spd="slow" advTm="7875">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250px-SevaSoborAlNevsk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344988" cy="517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4572000" y="0"/>
            <a:ext cx="4321175" cy="4708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b="1" i="1">
                <a:solidFill>
                  <a:srgbClr val="FFFF00"/>
                </a:solidFill>
              </a:rPr>
              <a:t>Влади́мира в Севастополе — </a:t>
            </a:r>
            <a:r>
              <a:rPr lang="ru-RU" i="1"/>
              <a:t>православная церковь, место захоронения русских адмиралов и морских офицеров, памятник архитектуры и истории.</a:t>
            </a:r>
          </a:p>
          <a:p>
            <a:pPr eaLnBrk="1" hangingPunct="1">
              <a:spcBef>
                <a:spcPct val="50000"/>
              </a:spcBef>
            </a:pPr>
            <a:r>
              <a:rPr lang="ru-RU" i="1"/>
              <a:t> В 1881 году закончено сооружение нижней церкви, а в 1888 году, после смерти А. А. Авдеева — завершено строительство верхней. </a:t>
            </a:r>
          </a:p>
          <a:p>
            <a:pPr eaLnBrk="1" hangingPunct="1">
              <a:spcBef>
                <a:spcPct val="50000"/>
              </a:spcBef>
            </a:pPr>
            <a:r>
              <a:rPr lang="ru-RU" i="1"/>
              <a:t>Снаружи в стены северного и южного фасада вмонтированы четыре мемориальные плиты с именами погребенных адмиралов М. П. Лазарева, В. А. Корнилова, В. И. Истомина, П. С. Нахимова, </a:t>
            </a:r>
          </a:p>
        </p:txBody>
      </p:sp>
      <p:sp>
        <p:nvSpPr>
          <p:cNvPr id="27652" name="Text Box 5"/>
          <p:cNvSpPr txBox="1">
            <a:spLocks noChangeArrowheads="1"/>
          </p:cNvSpPr>
          <p:nvPr/>
        </p:nvSpPr>
        <p:spPr bwMode="auto">
          <a:xfrm>
            <a:off x="0" y="5373688"/>
            <a:ext cx="9144000" cy="189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Расположенные в нижней церкви собора захоронения объединены общим надгробием в виде большого креста из черного мрамора. Всего в нижнем храме одиннадцать захоронений. На внутренних стенах собора свинцовыми буквами записаны имена офицеров, особо отличившихся при обороне и удостоенныхордена святого Георгия.</a:t>
            </a:r>
          </a:p>
          <a:p>
            <a:pPr eaLnBrk="1" hangingPunct="1">
              <a:spcBef>
                <a:spcPct val="50000"/>
              </a:spcBef>
            </a:pPr>
            <a:endParaRPr lang="ru-RU"/>
          </a:p>
        </p:txBody>
      </p:sp>
    </p:spTree>
    <p:extLst>
      <p:ext uri="{BB962C8B-B14F-4D97-AF65-F5344CB8AC3E}">
        <p14:creationId xmlns="" xmlns:p14="http://schemas.microsoft.com/office/powerpoint/2010/main" val="538284524"/>
      </p:ext>
    </p:extLst>
  </p:cSld>
  <p:clrMapOvr>
    <a:masterClrMapping/>
  </p:clrMapOvr>
  <p:transition spd="slow" advTm="8172">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0_25719_5f419c10_-2-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65150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699" name="Picture 4" descr="pereslavl_640x480_299"/>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616450" y="3644900"/>
            <a:ext cx="4527550" cy="321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Text Box 5"/>
          <p:cNvSpPr txBox="1">
            <a:spLocks noChangeArrowheads="1"/>
          </p:cNvSpPr>
          <p:nvPr/>
        </p:nvSpPr>
        <p:spPr bwMode="auto">
          <a:xfrm>
            <a:off x="179388" y="4005263"/>
            <a:ext cx="44640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t>Владимирский храм в Переславле - Залесском</a:t>
            </a:r>
          </a:p>
        </p:txBody>
      </p:sp>
    </p:spTree>
    <p:custDataLst>
      <p:tags r:id="rId1"/>
    </p:custDataLst>
    <p:extLst>
      <p:ext uri="{BB962C8B-B14F-4D97-AF65-F5344CB8AC3E}">
        <p14:creationId xmlns="" xmlns:p14="http://schemas.microsoft.com/office/powerpoint/2010/main" val="2402740837"/>
      </p:ext>
    </p:extLst>
  </p:cSld>
  <p:clrMapOvr>
    <a:masterClrMapping/>
  </p:clrMapOvr>
  <p:transition spd="slow" advTm="5907">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Подзаголовок 2"/>
          <p:cNvSpPr>
            <a:spLocks noGrp="1"/>
          </p:cNvSpPr>
          <p:nvPr>
            <p:ph type="subTitle" idx="1"/>
          </p:nvPr>
        </p:nvSpPr>
        <p:spPr>
          <a:xfrm>
            <a:off x="539750" y="1125538"/>
            <a:ext cx="8064500" cy="5327650"/>
          </a:xfrm>
        </p:spPr>
        <p:txBody>
          <a:bodyPr/>
          <a:lstStyle/>
          <a:p>
            <a:pPr eaLnBrk="1" hangingPunct="1"/>
            <a:r>
              <a:rPr lang="en-US" smtClean="0">
                <a:hlinkClick r:id="rId2"/>
              </a:rPr>
              <a:t>http://referatnatemy.ru</a:t>
            </a:r>
            <a:endParaRPr lang="ru-RU" smtClean="0"/>
          </a:p>
          <a:p>
            <a:pPr eaLnBrk="1" hangingPunct="1"/>
            <a:r>
              <a:rPr lang="en-US" smtClean="0">
                <a:hlinkClick r:id="rId3"/>
              </a:rPr>
              <a:t>https://ru.wikipedia.org</a:t>
            </a:r>
            <a:endParaRPr lang="ru-RU" smtClean="0"/>
          </a:p>
          <a:p>
            <a:pPr eaLnBrk="1" hangingPunct="1"/>
            <a:r>
              <a:rPr lang="en-US" smtClean="0">
                <a:hlinkClick r:id="rId3"/>
              </a:rPr>
              <a:t>https://ru.wikipedia.org</a:t>
            </a:r>
            <a:endParaRPr lang="ru-RU" smtClean="0"/>
          </a:p>
          <a:p>
            <a:pPr eaLnBrk="1" hangingPunct="1"/>
            <a:endParaRPr lang="ru-RU" smtClean="0"/>
          </a:p>
        </p:txBody>
      </p:sp>
      <p:sp>
        <p:nvSpPr>
          <p:cNvPr id="2" name="Заголовок 1"/>
          <p:cNvSpPr>
            <a:spLocks noGrp="1"/>
          </p:cNvSpPr>
          <p:nvPr>
            <p:ph type="ctrTitle"/>
          </p:nvPr>
        </p:nvSpPr>
        <p:spPr>
          <a:xfrm>
            <a:off x="1357290" y="214290"/>
            <a:ext cx="6731020" cy="1080120"/>
          </a:xfrm>
        </p:spPr>
        <p:txBody>
          <a:bodyPr/>
          <a:lstStyle/>
          <a:p>
            <a:pPr eaLnBrk="1" hangingPunct="1">
              <a:defRPr/>
            </a:pPr>
            <a:r>
              <a:rPr lang="ru-RU" sz="4400" i="1" dirty="0" smtClean="0">
                <a:solidFill>
                  <a:srgbClr val="FFFF00"/>
                </a:solidFill>
              </a:rPr>
              <a:t>Список литературы:</a:t>
            </a:r>
            <a:endParaRPr lang="ru-RU" sz="4400" i="1" dirty="0">
              <a:solidFill>
                <a:srgbClr val="FFFF00"/>
              </a:solidFill>
            </a:endParaRPr>
          </a:p>
        </p:txBody>
      </p:sp>
    </p:spTree>
    <p:extLst>
      <p:ext uri="{BB962C8B-B14F-4D97-AF65-F5344CB8AC3E}">
        <p14:creationId xmlns="" xmlns:p14="http://schemas.microsoft.com/office/powerpoint/2010/main" val="2424867419"/>
      </p:ext>
    </p:extLst>
  </p:cSld>
  <p:clrMapOvr>
    <a:masterClrMapping/>
  </p:clrMapOvr>
  <p:transition spd="slow" advTm="5016">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8febd-364260780rodpic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84775" y="1412875"/>
            <a:ext cx="3959225" cy="544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Picture 6" descr="post-137859-123175876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371850"/>
            <a:ext cx="5184775"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8"/>
          <p:cNvSpPr txBox="1">
            <a:spLocks noChangeArrowheads="1"/>
          </p:cNvSpPr>
          <p:nvPr/>
        </p:nvSpPr>
        <p:spPr bwMode="auto">
          <a:xfrm>
            <a:off x="5508625" y="188913"/>
            <a:ext cx="363537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i="1"/>
              <a:t>СЛАВЯНЕ  - ЯЗЫЧНИКИ(идолы)</a:t>
            </a:r>
          </a:p>
        </p:txBody>
      </p:sp>
      <p:pic>
        <p:nvPicPr>
          <p:cNvPr id="7173" name="Picture 10" descr="1260646872_c2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5184775" cy="371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830039887"/>
      </p:ext>
    </p:extLst>
  </p:cSld>
  <p:clrMapOvr>
    <a:masterClrMapping/>
  </p:clrMapOvr>
  <p:transition spd="slow" advTm="4892">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5" descr="Белый мрамор"/>
          <p:cNvSpPr>
            <a:spLocks noChangeArrowheads="1" noChangeShapeType="1" noTextEdit="1"/>
          </p:cNvSpPr>
          <p:nvPr/>
        </p:nvSpPr>
        <p:spPr bwMode="auto">
          <a:xfrm>
            <a:off x="395288" y="188913"/>
            <a:ext cx="8280400" cy="523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i="1" kern="10">
                <a:ln w="9525">
                  <a:round/>
                  <a:headEnd/>
                  <a:tailEnd/>
                </a:ln>
                <a:solidFill>
                  <a:srgbClr val="FFC000"/>
                </a:solidFill>
                <a:latin typeface="Arial"/>
                <a:cs typeface="Arial"/>
              </a:rPr>
              <a:t>Первый  проповедник христианства на Руси</a:t>
            </a:r>
          </a:p>
        </p:txBody>
      </p:sp>
      <p:sp>
        <p:nvSpPr>
          <p:cNvPr id="10246" name="WordArt 6"/>
          <p:cNvSpPr>
            <a:spLocks noChangeArrowheads="1" noChangeShapeType="1" noTextEdit="1"/>
          </p:cNvSpPr>
          <p:nvPr/>
        </p:nvSpPr>
        <p:spPr bwMode="auto">
          <a:xfrm>
            <a:off x="611560" y="712789"/>
            <a:ext cx="7704856" cy="1127124"/>
          </a:xfrm>
          <a:prstGeom prst="rect">
            <a:avLst/>
          </a:prstGeom>
          <a:scene3d>
            <a:camera prst="orthographicFront"/>
            <a:lightRig rig="threePt" dir="t"/>
          </a:scene3d>
          <a:sp3d>
            <a:bevelT prst="relaxedInset"/>
          </a:sp3d>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ru-RU" sz="3600" i="1" kern="10" dirty="0">
                <a:gradFill rotWithShape="0">
                  <a:gsLst>
                    <a:gs pos="0">
                      <a:srgbClr val="FFFF00"/>
                    </a:gs>
                    <a:gs pos="100000">
                      <a:srgbClr val="FF9933"/>
                    </a:gs>
                  </a:gsLst>
                  <a:path path="rect">
                    <a:fillToRect l="50000" t="50000" r="50000" b="50000"/>
                  </a:path>
                </a:gradFill>
                <a:latin typeface="Impact"/>
              </a:rPr>
              <a:t>апостол  Андрей  Первозванный</a:t>
            </a:r>
          </a:p>
        </p:txBody>
      </p:sp>
      <p:pic>
        <p:nvPicPr>
          <p:cNvPr id="8198" name="Picture 7" descr="Andr_30_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773238"/>
            <a:ext cx="4030663" cy="508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4211638" y="2133600"/>
            <a:ext cx="4464050" cy="424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b="1" i="1"/>
              <a:t>Святому Андрею выпали по жребию обширные земли </a:t>
            </a:r>
            <a:r>
              <a:rPr lang="ru-RU" b="1" i="1">
                <a:hlinkClick r:id="rId4" tooltip="Вифиния"/>
              </a:rPr>
              <a:t>Вифинии</a:t>
            </a:r>
            <a:r>
              <a:rPr lang="ru-RU" b="1" i="1"/>
              <a:t> и </a:t>
            </a:r>
            <a:r>
              <a:rPr lang="ru-RU" b="1" i="1">
                <a:hlinkClick r:id="rId5" tooltip="Пропонтида"/>
              </a:rPr>
              <a:t>Пропонтиды</a:t>
            </a:r>
            <a:r>
              <a:rPr lang="ru-RU" b="1" i="1"/>
              <a:t> с городами </a:t>
            </a:r>
            <a:r>
              <a:rPr lang="ru-RU" b="1" i="1">
                <a:hlinkClick r:id="rId6" tooltip="Халкидон"/>
              </a:rPr>
              <a:t>Халкидон</a:t>
            </a:r>
            <a:r>
              <a:rPr lang="ru-RU" b="1" i="1"/>
              <a:t> и </a:t>
            </a:r>
            <a:r>
              <a:rPr lang="ru-RU" b="1" i="1">
                <a:hlinkClick r:id="rId7" tooltip="Византий"/>
              </a:rPr>
              <a:t>Византий</a:t>
            </a:r>
            <a:r>
              <a:rPr lang="ru-RU" b="1" i="1"/>
              <a:t>, также земли </a:t>
            </a:r>
            <a:r>
              <a:rPr lang="ru-RU" b="1" i="1">
                <a:hlinkClick r:id="rId8" tooltip="Фракия"/>
              </a:rPr>
              <a:t>Фракии</a:t>
            </a:r>
            <a:r>
              <a:rPr lang="ru-RU" b="1" i="1"/>
              <a:t> и </a:t>
            </a:r>
            <a:r>
              <a:rPr lang="ru-RU" b="1" i="1">
                <a:hlinkClick r:id="rId9" tooltip="Македония (область)"/>
              </a:rPr>
              <a:t>Македонии</a:t>
            </a:r>
            <a:r>
              <a:rPr lang="ru-RU" b="1" i="1"/>
              <a:t>, простирающиеся до </a:t>
            </a:r>
            <a:r>
              <a:rPr lang="ru-RU" b="1" i="1">
                <a:hlinkClick r:id="rId10" tooltip="Чёрное море"/>
              </a:rPr>
              <a:t>Чёрного моря</a:t>
            </a:r>
            <a:r>
              <a:rPr lang="ru-RU" b="1" i="1"/>
              <a:t> и </a:t>
            </a:r>
            <a:r>
              <a:rPr lang="ru-RU" b="1" i="1">
                <a:hlinkClick r:id="rId11" tooltip="Дунай"/>
              </a:rPr>
              <a:t>Дуная</a:t>
            </a:r>
            <a:r>
              <a:rPr lang="ru-RU" b="1" i="1"/>
              <a:t>, кроме того, земли </a:t>
            </a:r>
            <a:r>
              <a:rPr lang="ru-RU" b="1" i="1">
                <a:hlinkClick r:id="rId12" tooltip="Скифия"/>
              </a:rPr>
              <a:t>Скифии</a:t>
            </a:r>
            <a:r>
              <a:rPr lang="ru-RU" b="1" i="1"/>
              <a:t> и </a:t>
            </a:r>
            <a:r>
              <a:rPr lang="ru-RU" b="1" i="1">
                <a:hlinkClick r:id="rId13" tooltip="Фессалия"/>
              </a:rPr>
              <a:t>Фессалии</a:t>
            </a:r>
            <a:r>
              <a:rPr lang="ru-RU" b="1" i="1"/>
              <a:t>, </a:t>
            </a:r>
            <a:r>
              <a:rPr lang="ru-RU" b="1" i="1">
                <a:hlinkClick r:id="rId14" tooltip="Эллада"/>
              </a:rPr>
              <a:t>Эллады</a:t>
            </a:r>
            <a:r>
              <a:rPr lang="ru-RU" b="1" i="1"/>
              <a:t> и </a:t>
            </a:r>
            <a:r>
              <a:rPr lang="ru-RU" b="1" i="1">
                <a:hlinkClick r:id="rId15" tooltip="Ахайя"/>
              </a:rPr>
              <a:t>Ахайи</a:t>
            </a:r>
            <a:r>
              <a:rPr lang="ru-RU" b="1" i="1"/>
              <a:t>, города </a:t>
            </a:r>
            <a:r>
              <a:rPr lang="ru-RU" b="1" i="1">
                <a:hlinkClick r:id="rId16" tooltip="Аминс (страница отсутствует)"/>
              </a:rPr>
              <a:t>Аминс</a:t>
            </a:r>
            <a:r>
              <a:rPr lang="ru-RU" b="1" i="1"/>
              <a:t>, </a:t>
            </a:r>
            <a:r>
              <a:rPr lang="ru-RU" b="1" i="1">
                <a:hlinkClick r:id="rId17" tooltip="Трапезунд"/>
              </a:rPr>
              <a:t>Трапезунд</a:t>
            </a:r>
            <a:r>
              <a:rPr lang="ru-RU" b="1" i="1"/>
              <a:t>, </a:t>
            </a:r>
            <a:r>
              <a:rPr lang="ru-RU" b="1" i="1">
                <a:hlinkClick r:id="rId18" tooltip="Ираклия"/>
              </a:rPr>
              <a:t>Ираклия</a:t>
            </a:r>
            <a:r>
              <a:rPr lang="ru-RU" b="1" i="1"/>
              <a:t> и </a:t>
            </a:r>
            <a:r>
              <a:rPr lang="ru-RU" b="1" i="1">
                <a:hlinkClick r:id="rId19" tooltip="Амастрида"/>
              </a:rPr>
              <a:t>Амастрида</a:t>
            </a:r>
            <a:r>
              <a:rPr lang="ru-RU" b="1" i="1"/>
              <a:t>. Святой Андрей прошёл эти города и страны, неся язычникам евангельскую проповедь. Первым </a:t>
            </a:r>
            <a:r>
              <a:rPr lang="ru-RU" b="1" i="1">
                <a:hlinkClick r:id="rId20" tooltip="Поприще"/>
              </a:rPr>
              <a:t>поприщем</a:t>
            </a:r>
            <a:r>
              <a:rPr lang="ru-RU" b="1" i="1"/>
              <a:t> его апостольского служения стало побережье Чёрного моря,</a:t>
            </a:r>
          </a:p>
        </p:txBody>
      </p:sp>
    </p:spTree>
    <p:custDataLst>
      <p:tags r:id="rId1"/>
    </p:custDataLst>
    <p:extLst>
      <p:ext uri="{BB962C8B-B14F-4D97-AF65-F5344CB8AC3E}">
        <p14:creationId xmlns="" xmlns:p14="http://schemas.microsoft.com/office/powerpoint/2010/main" val="2207713811"/>
      </p:ext>
    </p:extLst>
  </p:cSld>
  <p:clrMapOvr>
    <a:masterClrMapping/>
  </p:clrMapOvr>
  <p:transition spd="slow" advTm="5423">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1257709089_var_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 y="-85725"/>
            <a:ext cx="38195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4" descr="09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43325" y="2349500"/>
            <a:ext cx="5400675" cy="439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3924300" y="333375"/>
            <a:ext cx="4968875" cy="203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Нестор – летописец  рассказывает легенду  о том,  как  Андрей Первозванный  поднялся из Скифии  вверх  по Днепру, увидел киевские  холмы  и предрёк  будущую  славу  Киева.  Потом  апостол  отправился  на Волхов, а затем дальше  за  море  к варягам</a:t>
            </a:r>
          </a:p>
        </p:txBody>
      </p:sp>
    </p:spTree>
    <p:custDataLst>
      <p:tags r:id="rId1"/>
    </p:custDataLst>
    <p:extLst>
      <p:ext uri="{BB962C8B-B14F-4D97-AF65-F5344CB8AC3E}">
        <p14:creationId xmlns="" xmlns:p14="http://schemas.microsoft.com/office/powerpoint/2010/main" val="60247286"/>
      </p:ext>
    </p:extLst>
  </p:cSld>
  <p:clrMapOvr>
    <a:masterClrMapping/>
  </p:clrMapOvr>
  <p:transition spd="slow" advTm="6016">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3" descr="Белый мрамор"/>
          <p:cNvSpPr>
            <a:spLocks noChangeArrowheads="1" noChangeShapeType="1" noTextEdit="1"/>
          </p:cNvSpPr>
          <p:nvPr/>
        </p:nvSpPr>
        <p:spPr bwMode="auto">
          <a:xfrm>
            <a:off x="611188" y="188913"/>
            <a:ext cx="8281987" cy="9366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i="1" kern="10">
                <a:ln w="9525">
                  <a:round/>
                  <a:headEnd/>
                  <a:tailEnd/>
                </a:ln>
                <a:solidFill>
                  <a:srgbClr val="FFFF00"/>
                </a:solidFill>
                <a:latin typeface="Arial"/>
                <a:cs typeface="Arial"/>
              </a:rPr>
              <a:t>Приглашение варяжских князей</a:t>
            </a:r>
          </a:p>
        </p:txBody>
      </p:sp>
      <p:pic>
        <p:nvPicPr>
          <p:cNvPr id="10243" name="Picture 4" descr="51935372_rurik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412875"/>
            <a:ext cx="4572000" cy="544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4" name="Picture 5" descr="rurik"/>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1412875"/>
            <a:ext cx="4714875" cy="544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040601581"/>
      </p:ext>
    </p:extLst>
  </p:cSld>
  <p:clrMapOvr>
    <a:masterClrMapping/>
  </p:clrMapOvr>
  <p:transition spd="slow" advTm="4797">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3" descr="Белый мрамор"/>
          <p:cNvSpPr>
            <a:spLocks noChangeArrowheads="1" noChangeShapeType="1" noTextEdit="1"/>
          </p:cNvSpPr>
          <p:nvPr/>
        </p:nvSpPr>
        <p:spPr bwMode="auto">
          <a:xfrm>
            <a:off x="611188" y="333375"/>
            <a:ext cx="8281987" cy="10795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i="1" kern="10">
                <a:ln w="9525">
                  <a:round/>
                  <a:headEnd/>
                  <a:tailEnd/>
                </a:ln>
                <a:solidFill>
                  <a:srgbClr val="FFFF00"/>
                </a:solidFill>
                <a:latin typeface="Arial"/>
                <a:cs typeface="Arial"/>
              </a:rPr>
              <a:t>ВАРЯГИ - войны и купцы</a:t>
            </a:r>
          </a:p>
        </p:txBody>
      </p:sp>
      <p:pic>
        <p:nvPicPr>
          <p:cNvPr id="11267" name="Picture 5" descr="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00562" y="1341438"/>
            <a:ext cx="4643438" cy="551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6" descr="5797e79d8b6c"/>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341438"/>
            <a:ext cx="4500563" cy="551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803204182"/>
      </p:ext>
    </p:extLst>
  </p:cSld>
  <p:clrMapOvr>
    <a:masterClrMapping/>
  </p:clrMapOvr>
  <p:transition spd="slow" advTm="5171">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900113" y="115888"/>
            <a:ext cx="6911975" cy="9366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449"/>
              </a:avLst>
            </a:prstTxWarp>
          </a:bodyPr>
          <a:lstStyle/>
          <a:p>
            <a:pPr algn="ctr"/>
            <a:r>
              <a:rPr lang="ru-RU" sz="36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КНЯГИНЯ  Ольга</a:t>
            </a:r>
          </a:p>
        </p:txBody>
      </p:sp>
      <p:pic>
        <p:nvPicPr>
          <p:cNvPr id="12291" name="Picture 4" descr="27901896_artlib_gallery38477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7900" y="1196975"/>
            <a:ext cx="4356100" cy="565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468313" y="1989138"/>
            <a:ext cx="4824412"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i="1"/>
              <a:t>Имена родителей Ольги не сохранились, по Житию они были незнатного рода, «от языка варяжска».</a:t>
            </a:r>
          </a:p>
        </p:txBody>
      </p:sp>
    </p:spTree>
    <p:custDataLst>
      <p:tags r:id="rId1"/>
    </p:custDataLst>
    <p:extLst>
      <p:ext uri="{BB962C8B-B14F-4D97-AF65-F5344CB8AC3E}">
        <p14:creationId xmlns="" xmlns:p14="http://schemas.microsoft.com/office/powerpoint/2010/main" val="573569839"/>
      </p:ext>
    </p:extLst>
  </p:cSld>
  <p:clrMapOvr>
    <a:masterClrMapping/>
  </p:clrMapOvr>
  <p:transition spd="slow" advTm="3812">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3"/>
          <p:cNvSpPr>
            <a:spLocks noChangeArrowheads="1" noChangeShapeType="1" noTextEdit="1"/>
          </p:cNvSpPr>
          <p:nvPr/>
        </p:nvSpPr>
        <p:spPr bwMode="auto">
          <a:xfrm>
            <a:off x="755650" y="0"/>
            <a:ext cx="7848600" cy="98107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Крещение княгини Ольги</a:t>
            </a:r>
          </a:p>
        </p:txBody>
      </p:sp>
      <p:pic>
        <p:nvPicPr>
          <p:cNvPr id="13315" name="Picture 4" descr="saintolg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052513"/>
            <a:ext cx="3763963" cy="580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3779838" y="908050"/>
            <a:ext cx="5364162" cy="203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i="1"/>
              <a:t>«И жена некогда отправившегося в плаванье против ромеев русского архонта, по имени Эльга, когда умер её муж, прибыла в Константинополь. Крещеная и открыто сделавшая выбор в пользу истинной веры, она, удостоившись великой чести по этому выбору, вернулась домой»</a:t>
            </a:r>
          </a:p>
        </p:txBody>
      </p:sp>
      <p:pic>
        <p:nvPicPr>
          <p:cNvPr id="13317" name="Picture 8" descr="Крещение княгини Ольги"/>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79838" y="3284538"/>
            <a:ext cx="5364162" cy="357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069853571"/>
      </p:ext>
    </p:extLst>
  </p:cSld>
  <p:clrMapOvr>
    <a:masterClrMapping/>
  </p:clrMapOvr>
  <p:transition spd="slow" advTm="514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3|1.8"/>
</p:tagLst>
</file>

<file path=ppt/tags/tag14.xml><?xml version="1.0" encoding="utf-8"?>
<p:tagLst xmlns:a="http://schemas.openxmlformats.org/drawingml/2006/main" xmlns:r="http://schemas.openxmlformats.org/officeDocument/2006/relationships" xmlns:p="http://schemas.openxmlformats.org/presentationml/2006/main">
  <p:tag name="TIMING" val="|1.6|1.9|1.7"/>
</p:tagLst>
</file>

<file path=ppt/tags/tag15.xml><?xml version="1.0" encoding="utf-8"?>
<p:tagLst xmlns:a="http://schemas.openxmlformats.org/drawingml/2006/main" xmlns:r="http://schemas.openxmlformats.org/officeDocument/2006/relationships" xmlns:p="http://schemas.openxmlformats.org/presentationml/2006/main">
  <p:tag name="TIMING" val="|2.8"/>
</p:tagLst>
</file>

<file path=ppt/tags/tag16.xml><?xml version="1.0" encoding="utf-8"?>
<p:tagLst xmlns:a="http://schemas.openxmlformats.org/drawingml/2006/main" xmlns:r="http://schemas.openxmlformats.org/officeDocument/2006/relationships" xmlns:p="http://schemas.openxmlformats.org/presentationml/2006/main">
  <p:tag name="TIMING" val="|1.3"/>
</p:tagLst>
</file>

<file path=ppt/tags/tag17.xml><?xml version="1.0" encoding="utf-8"?>
<p:tagLst xmlns:a="http://schemas.openxmlformats.org/drawingml/2006/main" xmlns:r="http://schemas.openxmlformats.org/officeDocument/2006/relationships" xmlns:p="http://schemas.openxmlformats.org/presentationml/2006/main">
  <p:tag name="TIMING" val="|0.9|2.8"/>
</p:tagLst>
</file>

<file path=ppt/tags/tag18.xml><?xml version="1.0" encoding="utf-8"?>
<p:tagLst xmlns:a="http://schemas.openxmlformats.org/drawingml/2006/main" xmlns:r="http://schemas.openxmlformats.org/officeDocument/2006/relationships" xmlns:p="http://schemas.openxmlformats.org/presentationml/2006/main">
  <p:tag name="TIMING" val="|2|2.7"/>
</p:tagLst>
</file>

<file path=ppt/tags/tag19.xml><?xml version="1.0" encoding="utf-8"?>
<p:tagLst xmlns:a="http://schemas.openxmlformats.org/drawingml/2006/main" xmlns:r="http://schemas.openxmlformats.org/officeDocument/2006/relationships" xmlns:p="http://schemas.openxmlformats.org/presentationml/2006/main">
  <p:tag name="TIMING" val="|0.8|2.9"/>
</p:tagLst>
</file>

<file path=ppt/tags/tag2.xml><?xml version="1.0" encoding="utf-8"?>
<p:tagLst xmlns:a="http://schemas.openxmlformats.org/drawingml/2006/main" xmlns:r="http://schemas.openxmlformats.org/officeDocument/2006/relationships" xmlns:p="http://schemas.openxmlformats.org/presentationml/2006/main">
  <p:tag name="TIMING" val="|1.9|2.2"/>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0.5|2.7"/>
</p:tagLst>
</file>

<file path=ppt/tags/tag3.xml><?xml version="1.0" encoding="utf-8"?>
<p:tagLst xmlns:a="http://schemas.openxmlformats.org/drawingml/2006/main" xmlns:r="http://schemas.openxmlformats.org/officeDocument/2006/relationships" xmlns:p="http://schemas.openxmlformats.org/presentationml/2006/main">
  <p:tag name="TIMING" val="|1.1|1.6"/>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7"/>
</p:tagLst>
</file>

<file path=ppt/tags/tag6.xml><?xml version="1.0" encoding="utf-8"?>
<p:tagLst xmlns:a="http://schemas.openxmlformats.org/drawingml/2006/main" xmlns:r="http://schemas.openxmlformats.org/officeDocument/2006/relationships" xmlns:p="http://schemas.openxmlformats.org/presentationml/2006/main">
  <p:tag name="TIMING" val="|0.8|2"/>
</p:tagLst>
</file>

<file path=ppt/tags/tag7.xml><?xml version="1.0" encoding="utf-8"?>
<p:tagLst xmlns:a="http://schemas.openxmlformats.org/drawingml/2006/main" xmlns:r="http://schemas.openxmlformats.org/officeDocument/2006/relationships" xmlns:p="http://schemas.openxmlformats.org/presentationml/2006/main">
  <p:tag name="TIMING" val="|0.9|1.8"/>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0.9|1.9"/>
</p:tagLst>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TotalTime>
  <Words>999</Words>
  <Application>Microsoft Office PowerPoint</Application>
  <PresentationFormat>Экран (4:3)</PresentationFormat>
  <Paragraphs>60</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     «Единый бог на небе – единый бог на земле .»                          неизбежный выбор : </vt:lpstr>
      <vt:lpstr>Слайд 16</vt:lpstr>
      <vt:lpstr>Слайд 17</vt:lpstr>
      <vt:lpstr>Слайд 18</vt:lpstr>
      <vt:lpstr>Слайд 19</vt:lpstr>
      <vt:lpstr>Слайд 20</vt:lpstr>
      <vt:lpstr>Слайд 21</vt:lpstr>
      <vt:lpstr>Слайд 22</vt:lpstr>
      <vt:lpstr>Слайд 23</vt:lpstr>
      <vt:lpstr>Слайд 24</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6</cp:revision>
  <dcterms:modified xsi:type="dcterms:W3CDTF">2017-02-28T16:40:37Z</dcterms:modified>
</cp:coreProperties>
</file>